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72" r:id="rId2"/>
    <p:sldId id="3073" r:id="rId3"/>
    <p:sldId id="3121" r:id="rId4"/>
    <p:sldId id="3103" r:id="rId5"/>
    <p:sldId id="3123" r:id="rId6"/>
    <p:sldId id="3119" r:id="rId7"/>
    <p:sldId id="3124" r:id="rId8"/>
    <p:sldId id="3108" r:id="rId9"/>
    <p:sldId id="3120" r:id="rId10"/>
    <p:sldId id="3078" r:id="rId11"/>
    <p:sldId id="3117" r:id="rId12"/>
  </p:sldIdLst>
  <p:sldSz cx="12858750" cy="723265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나눔바른고딕" panose="020B0603020101020101" pitchFamily="50" charset="-127"/>
      <p:regular r:id="rId22"/>
      <p:bold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 ExtraBold" panose="020B0600000101010101" pitchFamily="50" charset="-127"/>
      <p:bold r:id="rId25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>
          <p15:clr>
            <a:srgbClr val="A4A3A4"/>
          </p15:clr>
        </p15:guide>
        <p15:guide id="2" orient="horz" pos="4183">
          <p15:clr>
            <a:srgbClr val="A4A3A4"/>
          </p15:clr>
        </p15:guide>
        <p15:guide id="3" pos="4050">
          <p15:clr>
            <a:srgbClr val="A4A3A4"/>
          </p15:clr>
        </p15:guide>
        <p15:guide id="4" pos="557">
          <p15:clr>
            <a:srgbClr val="A4A3A4"/>
          </p15:clr>
        </p15:guide>
        <p15:guide id="5" pos="7588">
          <p15:clr>
            <a:srgbClr val="A4A3A4"/>
          </p15:clr>
        </p15:guide>
        <p15:guide id="6" pos="376">
          <p15:clr>
            <a:srgbClr val="A4A3A4"/>
          </p15:clr>
        </p15:guide>
        <p15:guide id="7" pos="13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000"/>
    <a:srgbClr val="EDEDEE"/>
    <a:srgbClr val="FDFDFD"/>
    <a:srgbClr val="F7F7F8"/>
    <a:srgbClr val="E10B13"/>
    <a:srgbClr val="D52C0A"/>
    <a:srgbClr val="535353"/>
    <a:srgbClr val="30B9C3"/>
    <a:srgbClr val="157DA8"/>
    <a:srgbClr val="8EC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 autoAdjust="0"/>
    <p:restoredTop sz="57358" autoAdjust="0"/>
  </p:normalViewPr>
  <p:slideViewPr>
    <p:cSldViewPr>
      <p:cViewPr varScale="1">
        <p:scale>
          <a:sx n="46" d="100"/>
          <a:sy n="46" d="100"/>
        </p:scale>
        <p:origin x="2117" y="53"/>
      </p:cViewPr>
      <p:guideLst>
        <p:guide orient="horz" pos="328"/>
        <p:guide orient="horz" pos="4183"/>
        <p:guide pos="4050"/>
        <p:guide pos="557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2019/3/25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전반적인 발표 컨셉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간단하고 명료하게</a:t>
            </a:r>
            <a:r>
              <a:rPr lang="en-US" altLang="ko-KR" dirty="0"/>
              <a:t>, </a:t>
            </a:r>
            <a:r>
              <a:rPr lang="ko-KR" altLang="en-US" dirty="0"/>
              <a:t>미사어구는 되도록이면 쓰지않으려고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한눈에</a:t>
            </a:r>
            <a:r>
              <a:rPr lang="en-US" altLang="ko-KR" dirty="0"/>
              <a:t>, </a:t>
            </a:r>
            <a:r>
              <a:rPr lang="ko-KR" altLang="en-US" dirty="0"/>
              <a:t>한번의 설명으로 각 목차의 내용이 담길 수 있게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 err="1"/>
              <a:t>리프레시조</a:t>
            </a:r>
            <a:r>
              <a:rPr lang="ko-KR" altLang="en-US" dirty="0"/>
              <a:t> 발표를 맡은 김지영입니다</a:t>
            </a:r>
            <a:r>
              <a:rPr lang="en-US" altLang="ko-KR" dirty="0"/>
              <a:t>.</a:t>
            </a:r>
            <a:r>
              <a:rPr lang="zh-CN" altLang="en-US" dirty="0"/>
              <a:t> </a:t>
            </a:r>
            <a:r>
              <a:rPr lang="ko-KR" altLang="en-US" dirty="0"/>
              <a:t>반갑습니다</a:t>
            </a:r>
            <a:r>
              <a:rPr lang="en-US" altLang="ko-KR" dirty="0"/>
              <a:t>. (</a:t>
            </a:r>
            <a:r>
              <a:rPr lang="ko-KR" altLang="en-US" dirty="0"/>
              <a:t>짝짝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저희 조 주제 이름은 바로 자</a:t>
            </a:r>
            <a:r>
              <a:rPr lang="en-US" altLang="ko-KR" dirty="0"/>
              <a:t>.</a:t>
            </a:r>
            <a:r>
              <a:rPr lang="ko-KR" altLang="en-US" dirty="0"/>
              <a:t>투</a:t>
            </a:r>
            <a:r>
              <a:rPr lang="en-US" altLang="ko-KR" dirty="0"/>
              <a:t>.</a:t>
            </a:r>
            <a:r>
              <a:rPr lang="ko-KR" altLang="en-US" dirty="0"/>
              <a:t>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자투리</a:t>
            </a:r>
            <a:r>
              <a:rPr lang="en-US" altLang="ko-KR" dirty="0"/>
              <a:t>, </a:t>
            </a:r>
            <a:r>
              <a:rPr lang="ko-KR" altLang="en-US" dirty="0"/>
              <a:t>이 단어를 사용할 땐 보통 자투리 시간</a:t>
            </a:r>
            <a:r>
              <a:rPr lang="en-US" altLang="ko-KR" dirty="0"/>
              <a:t>, </a:t>
            </a:r>
            <a:r>
              <a:rPr lang="ko-KR" altLang="en-US" dirty="0"/>
              <a:t>자투리 시간을 절약하자</a:t>
            </a:r>
            <a:r>
              <a:rPr lang="en-US" altLang="ko-KR" dirty="0"/>
              <a:t>, </a:t>
            </a:r>
            <a:r>
              <a:rPr lang="ko-KR" altLang="en-US" dirty="0"/>
              <a:t>활용하자 이런 식으로 많이 쓰이는데요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과연 저희가 어떤 자투리 시간을</a:t>
            </a:r>
            <a:r>
              <a:rPr lang="en-US" altLang="ko-KR" dirty="0"/>
              <a:t>,</a:t>
            </a:r>
            <a:r>
              <a:rPr lang="ko-KR" altLang="en-US" dirty="0"/>
              <a:t> 어떻게 활용해서</a:t>
            </a:r>
            <a:r>
              <a:rPr lang="en-US" altLang="ko-KR" dirty="0"/>
              <a:t>,</a:t>
            </a:r>
            <a:r>
              <a:rPr lang="ko-KR" altLang="en-US" dirty="0"/>
              <a:t> 어떠한 결과를 내놓고자 했는 지 확인해보겠습니다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참고 </a:t>
            </a:r>
            <a:r>
              <a:rPr lang="en-US" altLang="ko-KR" dirty="0"/>
              <a:t>: jpg</a:t>
            </a:r>
            <a:r>
              <a:rPr lang="ko-KR" altLang="en-US" dirty="0"/>
              <a:t> 아니고 </a:t>
            </a:r>
            <a:r>
              <a:rPr lang="en-US" altLang="ko-KR" dirty="0"/>
              <a:t>gif </a:t>
            </a:r>
            <a:r>
              <a:rPr lang="ko-KR" altLang="en-US" dirty="0"/>
              <a:t>파일임</a:t>
            </a:r>
            <a:r>
              <a:rPr lang="en-US" altLang="ko-KR" dirty="0"/>
              <a:t>, </a:t>
            </a:r>
            <a:r>
              <a:rPr lang="ko-KR" altLang="en-US" dirty="0"/>
              <a:t>슬라이드 쇼로 </a:t>
            </a:r>
            <a:r>
              <a:rPr lang="ko-KR" altLang="en-US" dirty="0" err="1"/>
              <a:t>확인해보삼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여기서 하드웨어에 대한 설치비용 이야기를 </a:t>
            </a:r>
            <a:r>
              <a:rPr lang="ko-KR" altLang="en-US" dirty="0" err="1"/>
              <a:t>해야할</a:t>
            </a:r>
            <a:r>
              <a:rPr lang="ko-KR" altLang="en-US" dirty="0"/>
              <a:t> 것 같은데</a:t>
            </a:r>
            <a:r>
              <a:rPr lang="en-US" altLang="ko-KR" dirty="0"/>
              <a:t>..</a:t>
            </a:r>
            <a:r>
              <a:rPr lang="ko-KR" altLang="en-US" dirty="0"/>
              <a:t>좀 어렵네</a:t>
            </a:r>
            <a:r>
              <a:rPr lang="en-US" altLang="ko-KR" dirty="0"/>
              <a:t>.. </a:t>
            </a:r>
            <a:r>
              <a:rPr lang="ko-KR" altLang="en-US" dirty="0"/>
              <a:t>전력낭비 방지 얘기도 </a:t>
            </a:r>
            <a:r>
              <a:rPr lang="ko-KR" altLang="en-US" dirty="0" err="1"/>
              <a:t>해야할까</a:t>
            </a:r>
            <a:r>
              <a:rPr lang="en-US" altLang="ko-KR" dirty="0"/>
              <a:t>?)</a:t>
            </a:r>
          </a:p>
          <a:p>
            <a:endParaRPr lang="en-US" altLang="ko-KR" dirty="0"/>
          </a:p>
          <a:p>
            <a:r>
              <a:rPr lang="ko-KR" altLang="en-US" dirty="0"/>
              <a:t>저희 자투리를 사용한다면</a:t>
            </a:r>
            <a:r>
              <a:rPr lang="en-US" altLang="ko-KR" dirty="0"/>
              <a:t>, </a:t>
            </a:r>
            <a:r>
              <a:rPr lang="ko-KR" altLang="en-US" dirty="0"/>
              <a:t>두 가지의 기대효과를 누릴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스마트한 업무 환경 조성입니다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내가 직접 가보지 않아도 </a:t>
            </a:r>
            <a:r>
              <a:rPr lang="ko-KR" altLang="en-US" dirty="0" err="1"/>
              <a:t>블라썸</a:t>
            </a:r>
            <a:r>
              <a:rPr lang="ko-KR" altLang="en-US" dirty="0"/>
              <a:t> 앱으로만 회사의 화장실과 회의실의 현황을 알 수 있다는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하나로 이전에 겪던 비효율적인 상황을 개선해줄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 이상 빈 화장실 칸과</a:t>
            </a:r>
            <a:r>
              <a:rPr lang="en-US" altLang="ko-KR" dirty="0"/>
              <a:t>, </a:t>
            </a:r>
            <a:r>
              <a:rPr lang="ko-KR" altLang="en-US" dirty="0"/>
              <a:t>빈 회의실을 찾아 돌아다닐 필요가 없으며</a:t>
            </a:r>
            <a:endParaRPr lang="en-US" altLang="ko-KR" dirty="0"/>
          </a:p>
          <a:p>
            <a:r>
              <a:rPr lang="ko-KR" altLang="en-US" dirty="0"/>
              <a:t>중요한 메일이 왔을 땐 빠르게 인지한 후 신속하게 처리할 수 있을 것입니다</a:t>
            </a:r>
            <a:r>
              <a:rPr lang="en-US" altLang="ko-KR" dirty="0"/>
              <a:t>.</a:t>
            </a:r>
          </a:p>
          <a:p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자투리를 발판으로 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사용해 사내 환경이 개선된다면</a:t>
            </a:r>
            <a:endParaRPr lang="en-US" altLang="ko-KR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영향을 통해 다른 상황에도 스마트한 기술이 적용될 수 있을 것입니다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번째</a:t>
            </a:r>
            <a:r>
              <a:rPr lang="en-US" altLang="ko-KR" dirty="0"/>
              <a:t>, 9 to 5 </a:t>
            </a:r>
            <a:r>
              <a:rPr lang="ko-KR" altLang="en-US" dirty="0"/>
              <a:t>에 대한 초석입니다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9 to 5</a:t>
            </a:r>
            <a:r>
              <a:rPr lang="ko-KR" altLang="en-US" dirty="0"/>
              <a:t>를 실현하기 위해서는 주어진 근무시간 내에 최대한의 업무를 끝낼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사내에서 발생하는 자그마한 시간도 아껴서 집중 근무를 실천해야 하는데요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자투리 기능을 통해 한 사람 당 </a:t>
            </a:r>
            <a:r>
              <a:rPr lang="en-US" altLang="ko-KR" dirty="0"/>
              <a:t>5</a:t>
            </a:r>
            <a:r>
              <a:rPr lang="ko-KR" altLang="en-US" dirty="0"/>
              <a:t>분에서 </a:t>
            </a:r>
            <a:r>
              <a:rPr lang="en-US" altLang="ko-KR" dirty="0"/>
              <a:t>10</a:t>
            </a:r>
            <a:r>
              <a:rPr lang="ko-KR" altLang="en-US" dirty="0" err="1"/>
              <a:t>분씩</a:t>
            </a:r>
            <a:r>
              <a:rPr lang="ko-KR" altLang="en-US" dirty="0"/>
              <a:t> 시간을 줄여도 그게 열명이라면 </a:t>
            </a:r>
            <a:r>
              <a:rPr lang="en-US" altLang="ko-KR" dirty="0"/>
              <a:t>1~2</a:t>
            </a:r>
            <a:r>
              <a:rPr lang="ko-KR" altLang="en-US" dirty="0"/>
              <a:t>시간을 줄일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그것이 결국 쌓이고 쌓이면 업무에 투자할 수 있는 시간이 늘어나게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곧 </a:t>
            </a:r>
            <a:r>
              <a:rPr lang="en-US" altLang="ko-KR" dirty="0"/>
              <a:t>9 to 5</a:t>
            </a:r>
            <a:r>
              <a:rPr lang="ko-KR" altLang="en-US" dirty="0"/>
              <a:t>에 대한 초석이 된다는 가능성을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작은 행동이 큰 변화를 만든다는 말이 있습니다</a:t>
            </a:r>
            <a:r>
              <a:rPr lang="en-US" altLang="ko-KR" dirty="0"/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lang="ko-KR" altLang="en-US" dirty="0"/>
              <a:t>자투리의 기능이 주축이 되어 순식간에 지나가는 자투리 시간을 활용할 수 있다면</a:t>
            </a:r>
            <a:endParaRPr lang="en-US" altLang="ko-KR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lang="ko-KR" altLang="en-US" dirty="0"/>
              <a:t>더 큰 변화를 가져올 수 있을 것입니다</a:t>
            </a:r>
            <a:r>
              <a:rPr lang="en-US" altLang="ko-KR" dirty="0"/>
              <a:t>.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~~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저희 자투리 발표를 마치겠습니다</a:t>
            </a:r>
            <a:r>
              <a:rPr lang="en-US" altLang="ko-KR" dirty="0"/>
              <a:t>~~~ </a:t>
            </a:r>
            <a:r>
              <a:rPr lang="ko-KR" altLang="en-US" dirty="0"/>
              <a:t>계속해서 </a:t>
            </a:r>
            <a:r>
              <a:rPr lang="ko-KR" altLang="en-US" dirty="0" err="1"/>
              <a:t>큐엔에이</a:t>
            </a:r>
            <a:r>
              <a:rPr lang="ko-KR" altLang="en-US" dirty="0"/>
              <a:t> 시간 갖겠습니다</a:t>
            </a:r>
            <a:r>
              <a:rPr lang="en-US" altLang="ko-KR" dirty="0"/>
              <a:t>.~~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59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주제를 선정한 이유와 구체적인 설명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5</a:t>
            </a:r>
            <a:r>
              <a:rPr lang="ko-KR" altLang="en-US" dirty="0"/>
              <a:t>분간의 시연이 있겠습니다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</a:t>
            </a:r>
            <a:r>
              <a:rPr lang="en-US" altLang="ko-KR" dirty="0"/>
              <a:t>, </a:t>
            </a:r>
            <a:r>
              <a:rPr lang="ko-KR" altLang="en-US" dirty="0"/>
              <a:t>저희 주제를 통해 얻을 수 있는 기대효과와 마지막 </a:t>
            </a:r>
            <a:r>
              <a:rPr lang="en-US" altLang="ko-KR" dirty="0"/>
              <a:t>Q&amp;A </a:t>
            </a:r>
            <a:r>
              <a:rPr lang="ko-KR" altLang="en-US" dirty="0"/>
              <a:t>시간을 끝으로 발표를 마무리하겠습니다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발표에 앞서 먼저 간단한 영상 하나를 시청하겠습니다</a:t>
            </a:r>
            <a:r>
              <a:rPr lang="en-US" altLang="ko-KR" dirty="0"/>
              <a:t>.</a:t>
            </a:r>
          </a:p>
          <a:p>
            <a:r>
              <a:rPr lang="en-US" altLang="zh-CN" dirty="0"/>
              <a:t>(</a:t>
            </a:r>
            <a:r>
              <a:rPr lang="ko-KR" altLang="en-US" dirty="0"/>
              <a:t>영상 </a:t>
            </a:r>
            <a:r>
              <a:rPr lang="en-US" altLang="ko-KR" dirty="0"/>
              <a:t>start, </a:t>
            </a:r>
            <a:r>
              <a:rPr lang="ko-KR" altLang="en-US" dirty="0"/>
              <a:t>약 </a:t>
            </a:r>
            <a:r>
              <a:rPr lang="en-US" altLang="ko-KR" dirty="0"/>
              <a:t>2</a:t>
            </a:r>
            <a:r>
              <a:rPr lang="ko-KR" altLang="en-US" dirty="0"/>
              <a:t>분간 소요</a:t>
            </a:r>
            <a:r>
              <a:rPr lang="en-US" altLang="ko-KR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339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지영 </a:t>
            </a:r>
            <a:r>
              <a:rPr lang="en-US" altLang="ko-KR" dirty="0"/>
              <a:t>: </a:t>
            </a:r>
            <a:r>
              <a:rPr lang="ko-KR" altLang="en-US" dirty="0"/>
              <a:t>이부분에선 현상황의 문제점을 말해야 하는데 여기선 임원</a:t>
            </a:r>
            <a:r>
              <a:rPr lang="en-US" altLang="ko-KR" dirty="0"/>
              <a:t>,</a:t>
            </a:r>
            <a:r>
              <a:rPr lang="ko-KR" altLang="en-US" dirty="0"/>
              <a:t>팀장들의 공감을 얻어내는 게 가장 큰 미션이라고 생각해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실제로 일어날 법한 상황을 좀 예시로 두고 그때의 감정을 위주로 설명하는 게 좋을 것 같다고 생각했음</a:t>
            </a:r>
            <a:r>
              <a:rPr lang="en-US" altLang="ko-KR" dirty="0"/>
              <a:t>. </a:t>
            </a:r>
            <a:r>
              <a:rPr lang="ko-KR" altLang="en-US" dirty="0"/>
              <a:t>참고바람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-------------------------------------------------</a:t>
            </a:r>
          </a:p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직장인이라면 적어도 한</a:t>
            </a:r>
            <a:r>
              <a:rPr lang="en-US" altLang="ko-KR" dirty="0"/>
              <a:t>.</a:t>
            </a:r>
            <a:r>
              <a:rPr lang="ko-KR" altLang="en-US" dirty="0"/>
              <a:t>번 </a:t>
            </a:r>
            <a:r>
              <a:rPr lang="ko-KR" altLang="en-US" dirty="0" err="1"/>
              <a:t>쯤은</a:t>
            </a:r>
            <a:r>
              <a:rPr lang="ko-KR" altLang="en-US" dirty="0"/>
              <a:t> 영상에 나온 상황에 공감을 하셨을 거라 생각하는데요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시청한 영상을 바탕으로 현시점에서 존재하는 문제점을 간략하게 세가지로 분류해보겠습니다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</a:t>
            </a:r>
            <a:r>
              <a:rPr lang="en-US" altLang="ko-KR" dirty="0"/>
              <a:t>, </a:t>
            </a:r>
            <a:r>
              <a:rPr lang="ko-KR" altLang="en-US" dirty="0"/>
              <a:t>메일입니다</a:t>
            </a:r>
            <a:r>
              <a:rPr lang="en-US" altLang="ko-KR" dirty="0"/>
              <a:t>. </a:t>
            </a:r>
            <a:r>
              <a:rPr lang="ko-KR" altLang="en-US" dirty="0"/>
              <a:t>한 가지 일에 너무 집중하면 다른 중요한 사항들을 간과하는 경우들이 있는데</a:t>
            </a:r>
            <a:endParaRPr lang="en-US" altLang="ko-KR" dirty="0"/>
          </a:p>
          <a:p>
            <a:r>
              <a:rPr lang="ko-KR" altLang="en-US" dirty="0"/>
              <a:t>이는 직장에서도 마찬가지입니다</a:t>
            </a:r>
            <a:r>
              <a:rPr lang="en-US" altLang="ko-KR" dirty="0"/>
              <a:t>. </a:t>
            </a:r>
            <a:r>
              <a:rPr lang="ko-KR" altLang="en-US" dirty="0"/>
              <a:t>장시간 회의를 마치고 제자리에 돌아왔는데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오늘 퇴근 전까지 회신해야 할 메일이 있었단 것이 문득 생각났을 때 그때의 기분은 굉장히 당황스럽고</a:t>
            </a:r>
            <a:endParaRPr lang="en-US" altLang="ko-KR" dirty="0"/>
          </a:p>
          <a:p>
            <a:r>
              <a:rPr lang="ko-KR" altLang="en-US" dirty="0"/>
              <a:t>스스로 일처리가 원활하게 진행되지 않는다는 걸 느낄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실제로</a:t>
            </a:r>
            <a:r>
              <a:rPr lang="en-US" altLang="ko-KR" dirty="0"/>
              <a:t>, </a:t>
            </a:r>
            <a:r>
              <a:rPr lang="ko-KR" altLang="en-US" dirty="0"/>
              <a:t>현업에 계신 한 </a:t>
            </a:r>
            <a:r>
              <a:rPr lang="ko-KR" altLang="en-US" dirty="0" err="1"/>
              <a:t>담당님은</a:t>
            </a:r>
            <a:r>
              <a:rPr lang="ko-KR" altLang="en-US" dirty="0"/>
              <a:t> 이와 같은 불편함에 대해</a:t>
            </a:r>
            <a:r>
              <a:rPr lang="en-US" altLang="ko-KR" dirty="0"/>
              <a:t>, </a:t>
            </a:r>
            <a:r>
              <a:rPr lang="ko-KR" altLang="en-US" dirty="0"/>
              <a:t>중요한 메일이 오면 알림을 받았으면 좋겠다고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회의실입니다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블라썸</a:t>
            </a:r>
            <a:r>
              <a:rPr lang="ko-KR" altLang="en-US" dirty="0"/>
              <a:t> 홈페이지에는 회의실 예약 시스템이 존재합니다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실제로는 예약 시간대로 정확하게 사용되지 않는 경우도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종종 회의실 예약 시스템을 사용하지 않고 그냥 사용하는 경우도 발생하는 상황입니다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때문에 회의실을 직접 찾아가 비었는지 확인해봐야 하는데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본사의 경우 회의실이 각 층마다 </a:t>
            </a:r>
            <a:r>
              <a:rPr lang="ko-KR" altLang="en-US" dirty="0" err="1"/>
              <a:t>분류돼있기</a:t>
            </a:r>
            <a:r>
              <a:rPr lang="ko-KR" altLang="en-US" dirty="0"/>
              <a:t> 때문에 </a:t>
            </a:r>
            <a:endParaRPr lang="en-US" altLang="ko-KR" dirty="0"/>
          </a:p>
          <a:p>
            <a:r>
              <a:rPr lang="ko-KR" altLang="en-US" dirty="0"/>
              <a:t>다른 층의 회의실을 확인하러 가는 데에도 적지 않은 시간이 소요됩니다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마지막</a:t>
            </a:r>
            <a:r>
              <a:rPr lang="en-US" altLang="ko-KR" dirty="0"/>
              <a:t>, </a:t>
            </a:r>
            <a:r>
              <a:rPr lang="ko-KR" altLang="en-US" dirty="0"/>
              <a:t>화장실입니다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사원이 일하는 도중 갑작스럽게 배에 신호가 와서 화장실로 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화장실 칸은 다 </a:t>
            </a:r>
            <a:r>
              <a:rPr lang="ko-KR" altLang="en-US" dirty="0" err="1"/>
              <a:t>차있고</a:t>
            </a:r>
            <a:r>
              <a:rPr lang="ko-KR" altLang="en-US" dirty="0"/>
              <a:t> 그 앞에 대기하는 사람들까지 있다면</a:t>
            </a:r>
            <a:r>
              <a:rPr lang="en-US" altLang="ko-KR" dirty="0"/>
              <a:t>, </a:t>
            </a:r>
            <a:r>
              <a:rPr lang="ko-KR" altLang="en-US" dirty="0"/>
              <a:t>그 사원의 기분은 어떨까요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언제 사람이 나올지 계속 기다리고</a:t>
            </a:r>
            <a:r>
              <a:rPr lang="en-US" altLang="ko-KR" dirty="0"/>
              <a:t>, </a:t>
            </a:r>
            <a:r>
              <a:rPr lang="ko-KR" altLang="en-US" dirty="0"/>
              <a:t>또 기다리는 동안 당장 일할 수 있는 시간은 줄어들고</a:t>
            </a:r>
            <a:endParaRPr lang="en-US" altLang="ko-KR" dirty="0"/>
          </a:p>
          <a:p>
            <a:r>
              <a:rPr lang="ko-KR" altLang="en-US" dirty="0"/>
              <a:t>불쾌한 느낌은 배가 되겠죠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앞서 시청하신 영상과 설명에 적힌 문제점을 어떻게 해결할 수 있을까요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93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p.S</a:t>
            </a:r>
            <a:r>
              <a:rPr lang="en-US" altLang="ko-KR" dirty="0"/>
              <a:t> </a:t>
            </a:r>
            <a:r>
              <a:rPr lang="ko-KR" altLang="en-US" dirty="0"/>
              <a:t>더 임팩트 있는 말을 하고 싶어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바로</a:t>
            </a:r>
            <a:r>
              <a:rPr lang="en-US" altLang="ko-KR" dirty="0"/>
              <a:t>, </a:t>
            </a:r>
            <a:r>
              <a:rPr lang="ko-KR" altLang="en-US" dirty="0"/>
              <a:t>저희가 만든 </a:t>
            </a:r>
            <a:r>
              <a:rPr lang="ko-KR" altLang="en-US" dirty="0" err="1"/>
              <a:t>짜투리를</a:t>
            </a:r>
            <a:r>
              <a:rPr lang="ko-KR" altLang="en-US" dirty="0"/>
              <a:t> 이용하면 됩니다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94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자투리는</a:t>
            </a:r>
            <a:r>
              <a:rPr lang="en-US" altLang="ko-KR" dirty="0"/>
              <a:t>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블라썸앱에서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추가된 하나의 기능으로 개발되었는데요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r>
              <a:rPr lang="ko-KR" altLang="en-US" dirty="0"/>
              <a:t>첫 번째로</a:t>
            </a:r>
            <a:r>
              <a:rPr lang="en-US" altLang="ko-KR" dirty="0"/>
              <a:t> </a:t>
            </a:r>
            <a:r>
              <a:rPr lang="ko-KR" altLang="en-US" dirty="0"/>
              <a:t>메일 수신에 사용될 키워드를 등록할 수 있습니다</a:t>
            </a:r>
            <a:r>
              <a:rPr lang="en-US" altLang="ko-KR" dirty="0"/>
              <a:t>.</a:t>
            </a:r>
          </a:p>
          <a:p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메일을 받았을 때 해당 메일 안에 내가 등록한 키워드가 존재하는 경우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블라썸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앱에서 푸시 </a:t>
            </a:r>
            <a:br>
              <a:rPr lang="ko-KR" altLang="en-US" dirty="0"/>
            </a:b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알림을 받는 것 입니다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번째로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회의실 현황을 파악할 수 있습니다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dirty="0"/>
              <a:t>자투리에서는 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회의실 내의 사람을 인지하여 실시간으로 ＇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비어있는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회의실＇과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＇사람이 있는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회의실＇을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구분해주고</a:t>
            </a:r>
            <a:endParaRPr lang="en-US" altLang="ko-KR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사람의 인지 여부를 파악해 회의실의 전등을 자동으로 끄고 켜줍니다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남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화장실 칸의 사용 현황을 실시간으로 보여줍니다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화장실을 사용하는 데 대기하는 시간을 최소화 하기 위해 각 층별 남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녀</a:t>
            </a:r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화장실 칸의 사용여부를</a:t>
            </a:r>
            <a:endParaRPr lang="en-US" altLang="ko-KR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실시간으로 보여줍니다</a:t>
            </a:r>
            <a:r>
              <a:rPr lang="en-US" altLang="ko-K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993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기능들을 좀 더 기술적으로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이것은 메일 키워드 알림이 구동되는 실제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‘</a:t>
            </a:r>
            <a:r>
              <a:rPr lang="ko-KR" altLang="en-US" dirty="0"/>
              <a:t>자투리</a:t>
            </a:r>
            <a:r>
              <a:rPr lang="en-US" altLang="ko-KR" dirty="0"/>
              <a:t>’</a:t>
            </a:r>
            <a:r>
              <a:rPr lang="ko-KR" altLang="en-US" dirty="0"/>
              <a:t>에서 알림 받고자 할 키워드를 미리 등록해 놓습니다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메일을 받았을 때 메일 프로세스에 설정한 키워드와 메일을 비교한 뒤</a:t>
            </a:r>
            <a:endParaRPr lang="en-US" altLang="ko-KR" dirty="0"/>
          </a:p>
          <a:p>
            <a:r>
              <a:rPr lang="ko-KR" altLang="en-US" dirty="0"/>
              <a:t>중요한 메일에 대한 수신 알림을 실시간으로 받을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90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P.S </a:t>
            </a:r>
            <a:r>
              <a:rPr lang="ko-KR" altLang="en-US" dirty="0"/>
              <a:t>센서이름을 정확히 몰라서 적지 못함</a:t>
            </a:r>
            <a:r>
              <a:rPr lang="en-US" altLang="ko-KR" dirty="0"/>
              <a:t>. </a:t>
            </a:r>
            <a:r>
              <a:rPr lang="ko-KR" altLang="en-US" dirty="0"/>
              <a:t>나중에 </a:t>
            </a:r>
            <a:r>
              <a:rPr lang="ko-KR" altLang="en-US" dirty="0" err="1"/>
              <a:t>채울께</a:t>
            </a:r>
            <a:r>
              <a:rPr lang="en-US" altLang="ko-KR" dirty="0"/>
              <a:t> </a:t>
            </a:r>
            <a:r>
              <a:rPr lang="ko-KR" altLang="en-US" dirty="0"/>
              <a:t>그리고 사람이동 부분에 아이콘이 </a:t>
            </a:r>
            <a:r>
              <a:rPr lang="en-US" altLang="ko-KR" dirty="0"/>
              <a:t>jpg</a:t>
            </a:r>
            <a:r>
              <a:rPr lang="ko-KR" altLang="en-US" dirty="0"/>
              <a:t>가 아니고 </a:t>
            </a:r>
            <a:r>
              <a:rPr lang="en-US" altLang="ko-KR" dirty="0"/>
              <a:t>gif</a:t>
            </a:r>
            <a:r>
              <a:rPr lang="ko-KR" altLang="en-US" dirty="0"/>
              <a:t>여서 움직이는 모션이 들어가 있음</a:t>
            </a:r>
            <a:r>
              <a:rPr lang="en-US" altLang="ko-KR" dirty="0"/>
              <a:t>. </a:t>
            </a:r>
            <a:r>
              <a:rPr lang="ko-KR" altLang="en-US" dirty="0"/>
              <a:t>슬라이드 쇼로 확인해봐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화장실과 회의실 관련 프로세스입니다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자투리에서는 </a:t>
            </a:r>
            <a:r>
              <a:rPr lang="en-US" altLang="ko-KR" dirty="0"/>
              <a:t>IoT</a:t>
            </a:r>
            <a:r>
              <a:rPr lang="ko-KR" altLang="en-US" dirty="0"/>
              <a:t>를 활용해 화장실과 회의실 현황을 </a:t>
            </a:r>
            <a:r>
              <a:rPr lang="ko-KR" altLang="en-US" dirty="0" err="1"/>
              <a:t>블라썸</a:t>
            </a:r>
            <a:r>
              <a:rPr lang="ko-KR" altLang="en-US" dirty="0"/>
              <a:t> 앱에서 실시간으로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화장실의 경우</a:t>
            </a:r>
            <a:r>
              <a:rPr lang="en-US" altLang="ko-KR" dirty="0"/>
              <a:t>, </a:t>
            </a:r>
            <a:r>
              <a:rPr lang="ko-KR" altLang="en-US" dirty="0"/>
              <a:t>화장실 손잡이에 부착된 </a:t>
            </a:r>
            <a:r>
              <a:rPr lang="en-US" altLang="ko-KR" dirty="0"/>
              <a:t>IoT</a:t>
            </a:r>
            <a:r>
              <a:rPr lang="ko-KR" altLang="en-US" dirty="0"/>
              <a:t>센서를 통해 문이 잠겼는지 </a:t>
            </a:r>
            <a:r>
              <a:rPr lang="ko-KR" altLang="en-US" dirty="0" err="1"/>
              <a:t>열렸는지의</a:t>
            </a:r>
            <a:r>
              <a:rPr lang="ko-KR" altLang="en-US" dirty="0"/>
              <a:t> 여부를 파악합니다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그러면 칸 안에 사람이 있는지 없는지 판단할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회의실은</a:t>
            </a:r>
            <a:r>
              <a:rPr lang="en-US" altLang="ko-KR" dirty="0"/>
              <a:t>, </a:t>
            </a:r>
            <a:r>
              <a:rPr lang="ko-KR" altLang="en-US" dirty="0"/>
              <a:t>천장에 인체 감지 센서를 부착하여 사람이 들어왔음을 인지하고 자동으로 회의실 전등을 켜줍니다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사람이 나가면</a:t>
            </a:r>
            <a:r>
              <a:rPr lang="en-US" altLang="ko-KR" dirty="0"/>
              <a:t>, </a:t>
            </a:r>
            <a:r>
              <a:rPr lang="ko-KR" altLang="en-US" dirty="0"/>
              <a:t>센서에 설정한 타이머에 의해 자동으로 전등 스위치를 꺼줍니다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회의실 사용 후 전등을 끄지 않고 나갔을 경우 전력이 낭비되는 상황을 막을 수 있습니다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80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실제 저희가 준비한 모형을 통해 </a:t>
            </a:r>
            <a:r>
              <a:rPr lang="en-US" altLang="ko-KR" dirty="0"/>
              <a:t>5</a:t>
            </a:r>
            <a:r>
              <a:rPr lang="ko-KR" altLang="en-US" dirty="0"/>
              <a:t>분정도의 시연이 있겠습니다</a:t>
            </a:r>
            <a:r>
              <a:rPr lang="en-US" altLang="ko-KR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(</a:t>
            </a:r>
            <a:r>
              <a:rPr lang="ko-KR" altLang="en-US" dirty="0"/>
              <a:t>시연하면서 중간에 넣을 멘트를 생각해야 할 것 같은데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일단 패키징까지 다 끝내고 시연할 때 어떻게 진행할 건지 정한 다음 멘트를 채우는 게 나을 것 같아</a:t>
            </a:r>
            <a:r>
              <a:rPr lang="en-US" altLang="ko-KR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[</a:t>
            </a:r>
            <a:r>
              <a:rPr lang="ko-KR" altLang="en-US" dirty="0"/>
              <a:t>메일 </a:t>
            </a:r>
            <a:r>
              <a:rPr lang="ko-KR" altLang="en-US" dirty="0" err="1"/>
              <a:t>시연할때</a:t>
            </a:r>
            <a:r>
              <a:rPr lang="en-US" altLang="ko-KR" dirty="0"/>
              <a:t>]</a:t>
            </a:r>
            <a:endParaRPr lang="en-US" altLang="zh-CN" dirty="0"/>
          </a:p>
          <a:p>
            <a:r>
              <a:rPr lang="ko-KR" altLang="en-US" dirty="0"/>
              <a:t>이제 우리는 자투리의 알림을 통해서 더욱 빠르게 메일을 주고받을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뿐만 아니라</a:t>
            </a:r>
            <a:r>
              <a:rPr lang="en-US" altLang="ko-KR" dirty="0"/>
              <a:t>, </a:t>
            </a:r>
            <a:r>
              <a:rPr lang="ko-KR" altLang="en-US" dirty="0"/>
              <a:t>회신을 빠르게 하면 메일을 </a:t>
            </a:r>
            <a:r>
              <a:rPr lang="ko-KR" altLang="en-US"/>
              <a:t>보낸 발신자 </a:t>
            </a:r>
            <a:endParaRPr lang="en-US" altLang="ko-KR" dirty="0"/>
          </a:p>
          <a:p>
            <a:r>
              <a:rPr lang="ko-KR" altLang="en-US" dirty="0"/>
              <a:t>업무를 빨리 처리할 수 있으므로</a:t>
            </a:r>
            <a:r>
              <a:rPr lang="en-US" altLang="ko-KR" dirty="0"/>
              <a:t> </a:t>
            </a:r>
            <a:r>
              <a:rPr lang="ko-KR" altLang="en-US" dirty="0"/>
              <a:t>발신자의 자투리 시간도 줄일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85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3.jpeg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gif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gif"/><Relationship Id="rId10" Type="http://schemas.openxmlformats.org/officeDocument/2006/relationships/image" Target="../media/image16.jpg"/><Relationship Id="rId4" Type="http://schemas.openxmlformats.org/officeDocument/2006/relationships/image" Target="../media/image3.jpe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meì ëí ì´ë¯¸ì§ ê²ìê²°ê³¼">
            <a:extLst>
              <a:ext uri="{FF2B5EF4-FFF2-40B4-BE49-F238E27FC236}">
                <a16:creationId xmlns:a16="http://schemas.microsoft.com/office/drawing/2014/main" id="{93F38314-AE32-48E6-87BA-181C1FFB6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3" b="7396"/>
          <a:stretch/>
        </p:blipFill>
        <p:spPr bwMode="auto">
          <a:xfrm>
            <a:off x="24158" y="0"/>
            <a:ext cx="12915058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6E91E7-A2C0-4A5B-A9F5-FC0F4ED1BE72}"/>
              </a:ext>
            </a:extLst>
          </p:cNvPr>
          <p:cNvSpPr/>
          <p:nvPr/>
        </p:nvSpPr>
        <p:spPr>
          <a:xfrm>
            <a:off x="-323069" y="-437344"/>
            <a:ext cx="13609512" cy="806489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矩形 1"/>
          <p:cNvSpPr/>
          <p:nvPr/>
        </p:nvSpPr>
        <p:spPr>
          <a:xfrm>
            <a:off x="24755" y="2151993"/>
            <a:ext cx="12858750" cy="2928663"/>
          </a:xfrm>
          <a:prstGeom prst="rect">
            <a:avLst/>
          </a:prstGeom>
          <a:solidFill>
            <a:srgbClr val="E10B1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4001078" y="4665187"/>
            <a:ext cx="4961218" cy="879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"/>
          <p:cNvSpPr txBox="1"/>
          <p:nvPr/>
        </p:nvSpPr>
        <p:spPr>
          <a:xfrm>
            <a:off x="4724283" y="2587316"/>
            <a:ext cx="3514808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buNone/>
            </a:pP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Rix북극성 B" panose="00000800000000000000" pitchFamily="2" charset="-127"/>
                <a:cs typeface="Arial" panose="020B0604020202020204" pitchFamily="34" charset="0"/>
              </a:rPr>
              <a:t>ZZATURI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Rix북극성 B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3689415" y="3558589"/>
            <a:ext cx="5448780" cy="387946"/>
          </a:xfrm>
          <a:prstGeom prst="roundRect">
            <a:avLst>
              <a:gd name="adj" fmla="val 4227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TextBox 31"/>
          <p:cNvSpPr txBox="1"/>
          <p:nvPr/>
        </p:nvSpPr>
        <p:spPr>
          <a:xfrm>
            <a:off x="4144554" y="3558589"/>
            <a:ext cx="4777617" cy="400110"/>
          </a:xfrm>
          <a:prstGeom prst="rect">
            <a:avLst/>
          </a:prstGeom>
          <a:noFill/>
          <a:ln>
            <a:solidFill>
              <a:schemeClr val="dk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허투루 쓰기엔 아까운 당신의 시간</a:t>
            </a:r>
            <a:endParaRPr lang="zh-CN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3665586" y="3530080"/>
            <a:ext cx="559645" cy="416455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圆角矩形 107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2" name="矩形 111"/>
          <p:cNvSpPr/>
          <p:nvPr/>
        </p:nvSpPr>
        <p:spPr>
          <a:xfrm>
            <a:off x="4258866" y="4165464"/>
            <a:ext cx="439248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altLang="ko-KR" sz="1600" dirty="0">
                <a:ln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Refresh : </a:t>
            </a:r>
            <a:r>
              <a:rPr lang="ko-KR" altLang="en-US" sz="1600" dirty="0">
                <a:ln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김지영</a:t>
            </a:r>
            <a:r>
              <a:rPr lang="en-US" altLang="ko-KR" sz="1600" dirty="0">
                <a:ln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n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박나영</a:t>
            </a:r>
            <a:r>
              <a:rPr lang="en-US" altLang="ko-KR" sz="1600" dirty="0">
                <a:ln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n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서정민</a:t>
            </a:r>
            <a:r>
              <a:rPr lang="en-US" altLang="ko-KR" sz="1600" dirty="0">
                <a:ln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n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임정연</a:t>
            </a:r>
            <a:r>
              <a:rPr lang="en-US" altLang="ko-KR" sz="1600" dirty="0">
                <a:ln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n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최필성</a:t>
            </a:r>
            <a:endParaRPr lang="en-US" altLang="zh-CN" sz="1600" dirty="0">
              <a:ln>
                <a:solidFill>
                  <a:schemeClr val="dk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7654E-7 9.21861E-7 L 0.39827 -0.0015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14" y="-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C8343D2-F49E-48C0-A22D-EBC05254B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512" y="1995252"/>
            <a:ext cx="4691775" cy="3518831"/>
          </a:xfrm>
          <a:prstGeom prst="roundRect">
            <a:avLst>
              <a:gd name="adj" fmla="val 99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68300" stA="91000" endPos="13000" dist="50800" dir="5400000" sy="-100000" algn="bl" rotWithShape="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B8A472-945F-40C2-8700-96E09BD21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03" y="1995252"/>
            <a:ext cx="4691775" cy="3518831"/>
          </a:xfrm>
          <a:prstGeom prst="roundRect">
            <a:avLst>
              <a:gd name="adj" fmla="val 102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" stA="38000" endPos="28000" dist="5000" dir="5400000" sy="-100000" algn="bl" rotWithShape="0"/>
          </a:effectLst>
        </p:spPr>
      </p:pic>
      <p:grpSp>
        <p:nvGrpSpPr>
          <p:cNvPr id="20" name="组合 34">
            <a:extLst>
              <a:ext uri="{FF2B5EF4-FFF2-40B4-BE49-F238E27FC236}">
                <a16:creationId xmlns:a16="http://schemas.microsoft.com/office/drawing/2014/main" id="{A840D254-5D3B-4AB1-997F-75DC81E4DD0F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21" name="矩形 35">
              <a:extLst>
                <a:ext uri="{FF2B5EF4-FFF2-40B4-BE49-F238E27FC236}">
                  <a16:creationId xmlns:a16="http://schemas.microsoft.com/office/drawing/2014/main" id="{B7ADFF3C-B4AE-4474-8A1F-7774D460E351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38">
              <a:extLst>
                <a:ext uri="{FF2B5EF4-FFF2-40B4-BE49-F238E27FC236}">
                  <a16:creationId xmlns:a16="http://schemas.microsoft.com/office/drawing/2014/main" id="{18412970-66C0-47FA-A9AF-32CA8586C5BB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39">
            <a:extLst>
              <a:ext uri="{FF2B5EF4-FFF2-40B4-BE49-F238E27FC236}">
                <a16:creationId xmlns:a16="http://schemas.microsoft.com/office/drawing/2014/main" id="{0D27F44C-6AFF-44A4-814C-39DC700FB464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97065062-84BB-4DE7-9C17-B92FB0661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3">
            <a:extLst>
              <a:ext uri="{FF2B5EF4-FFF2-40B4-BE49-F238E27FC236}">
                <a16:creationId xmlns:a16="http://schemas.microsoft.com/office/drawing/2014/main" id="{6EC5461E-3C80-4FCD-8F43-28871F0DD050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+mn-lt"/>
              </a:rPr>
              <a:t>기대 효과</a:t>
            </a:r>
            <a:endParaRPr lang="en-GB" altLang="zh-CN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+mn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5D6667-9B30-44F9-9B38-08E38F2FF9B7}"/>
              </a:ext>
            </a:extLst>
          </p:cNvPr>
          <p:cNvSpPr/>
          <p:nvPr/>
        </p:nvSpPr>
        <p:spPr>
          <a:xfrm>
            <a:off x="4836984" y="840714"/>
            <a:ext cx="31847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altLang="zh-CN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Rix북극성 B" panose="00000800000000000000" pitchFamily="2" charset="-127"/>
                <a:cs typeface="Arial" panose="020B0604020202020204" pitchFamily="34" charset="0"/>
              </a:rPr>
              <a:t>ZZATURI</a:t>
            </a:r>
            <a:endParaRPr lang="zh-CN" altLang="en-US" sz="4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Rix북극성 B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250FDB6-CFC6-4693-B3EC-DD18FD8867A7}"/>
              </a:ext>
            </a:extLst>
          </p:cNvPr>
          <p:cNvSpPr/>
          <p:nvPr/>
        </p:nvSpPr>
        <p:spPr>
          <a:xfrm>
            <a:off x="1184103" y="5843176"/>
            <a:ext cx="4691772" cy="6239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스마트한 업무 환경 조성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3923040-415B-47B1-8928-464B9801A36E}"/>
              </a:ext>
            </a:extLst>
          </p:cNvPr>
          <p:cNvSpPr/>
          <p:nvPr/>
        </p:nvSpPr>
        <p:spPr>
          <a:xfrm>
            <a:off x="7047341" y="5843175"/>
            <a:ext cx="4534116" cy="6239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 to 5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초석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2886B7FF-6B04-4E0C-B35F-C0B9CF1BC89F}"/>
              </a:ext>
            </a:extLst>
          </p:cNvPr>
          <p:cNvCxnSpPr>
            <a:cxnSpLocks/>
            <a:stCxn id="2" idx="1"/>
            <a:endCxn id="14" idx="0"/>
          </p:cNvCxnSpPr>
          <p:nvPr/>
        </p:nvCxnSpPr>
        <p:spPr>
          <a:xfrm rot="10800000" flipV="1">
            <a:off x="3529992" y="1256212"/>
            <a:ext cx="1306993" cy="739039"/>
          </a:xfrm>
          <a:prstGeom prst="bentConnector2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A35A8A2-1451-4246-9E77-91329FD79797}"/>
              </a:ext>
            </a:extLst>
          </p:cNvPr>
          <p:cNvCxnSpPr>
            <a:stCxn id="2" idx="3"/>
            <a:endCxn id="12" idx="0"/>
          </p:cNvCxnSpPr>
          <p:nvPr/>
        </p:nvCxnSpPr>
        <p:spPr>
          <a:xfrm>
            <a:off x="8021766" y="1256213"/>
            <a:ext cx="1292634" cy="739039"/>
          </a:xfrm>
          <a:prstGeom prst="bentConnector2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70F50B5-BCB6-4830-9C7F-0B1CFC205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469" y="1927475"/>
            <a:ext cx="4782144" cy="3586608"/>
          </a:xfrm>
          <a:prstGeom prst="roundRect">
            <a:avLst>
              <a:gd name="adj" fmla="val 136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timeì ëí ì´ë¯¸ì§ ê²ìê²°ê³¼">
            <a:extLst>
              <a:ext uri="{FF2B5EF4-FFF2-40B4-BE49-F238E27FC236}">
                <a16:creationId xmlns:a16="http://schemas.microsoft.com/office/drawing/2014/main" id="{B572EB08-A873-41C1-AD23-D95A19C08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3" b="7396"/>
          <a:stretch/>
        </p:blipFill>
        <p:spPr bwMode="auto">
          <a:xfrm>
            <a:off x="24158" y="0"/>
            <a:ext cx="12915058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6E91E7-A2C0-4A5B-A9F5-FC0F4ED1BE72}"/>
              </a:ext>
            </a:extLst>
          </p:cNvPr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矩形 1"/>
          <p:cNvSpPr/>
          <p:nvPr/>
        </p:nvSpPr>
        <p:spPr>
          <a:xfrm>
            <a:off x="24755" y="2680222"/>
            <a:ext cx="12858750" cy="1645436"/>
          </a:xfrm>
          <a:prstGeom prst="rect">
            <a:avLst/>
          </a:prstGeom>
          <a:solidFill>
            <a:srgbClr val="E10B1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TextBox 10"/>
          <p:cNvSpPr txBox="1"/>
          <p:nvPr/>
        </p:nvSpPr>
        <p:spPr>
          <a:xfrm>
            <a:off x="5544905" y="3166201"/>
            <a:ext cx="1818448" cy="90024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lIns="68580" tIns="34290" rIns="68580" bIns="34290">
            <a:spAutoFit/>
          </a:bodyPr>
          <a:lstStyle/>
          <a:p>
            <a:pPr algn="ctr">
              <a:buNone/>
            </a:pPr>
            <a:r>
              <a:rPr lang="en-US" altLang="zh-CN" sz="5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Q&amp;A</a:t>
            </a:r>
            <a:endParaRPr lang="zh-CN" altLang="en-US" sz="5400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AA983EB-26C8-4368-B0D9-4B5DF3C8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6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meì ëí ì´ë¯¸ì§ ê²ìê²°ê³¼">
            <a:extLst>
              <a:ext uri="{FF2B5EF4-FFF2-40B4-BE49-F238E27FC236}">
                <a16:creationId xmlns:a16="http://schemas.microsoft.com/office/drawing/2014/main" id="{F6C2F39F-6C8B-455E-86A0-6F62739B1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35" b="17516"/>
          <a:stretch/>
        </p:blipFill>
        <p:spPr bwMode="auto">
          <a:xfrm>
            <a:off x="5836" y="2119588"/>
            <a:ext cx="12852561" cy="30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6B273E8-C0BB-471E-81D3-55585F10154F}"/>
              </a:ext>
            </a:extLst>
          </p:cNvPr>
          <p:cNvSpPr/>
          <p:nvPr/>
        </p:nvSpPr>
        <p:spPr>
          <a:xfrm>
            <a:off x="0" y="2089020"/>
            <a:ext cx="12858751" cy="317515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5171196" y="519981"/>
            <a:ext cx="2516359" cy="864096"/>
            <a:chOff x="4071938" y="642938"/>
            <a:chExt cx="2386012" cy="61436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881180" y="665738"/>
            <a:ext cx="309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</a:t>
            </a:r>
            <a:r>
              <a:rPr lang="en-US" altLang="zh-HK" sz="3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E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dex</a:t>
            </a:r>
            <a:endParaRPr lang="zh-HK" altLang="en-US" sz="3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E0000"/>
              </a:solidFill>
              <a:latin typeface="나눔스퀘어 Bold" panose="020B0600000101010101" pitchFamily="50" charset="-127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" y="5139871"/>
            <a:ext cx="12858044" cy="165748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/>
          <p:cNvSpPr/>
          <p:nvPr/>
        </p:nvSpPr>
        <p:spPr>
          <a:xfrm>
            <a:off x="353" y="2047579"/>
            <a:ext cx="12858044" cy="165748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00828" y="4263444"/>
            <a:ext cx="188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 배경</a:t>
            </a:r>
            <a:endParaRPr lang="zh-CN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36439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zh-HK" altLang="en-US" sz="4220" b="1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62958" y="4263444"/>
            <a:ext cx="188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구체화</a:t>
            </a:r>
            <a:endParaRPr lang="zh-CN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198569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zh-HK" altLang="en-US" sz="4220" b="1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79822" y="4263444"/>
            <a:ext cx="188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zh-CN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15433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zh-HK" altLang="en-US" sz="4220" b="1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41952" y="4263444"/>
            <a:ext cx="188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zh-CN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277563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zh-HK" altLang="en-US" sz="4220" b="1" dirty="0"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文本框 21">
            <a:extLst>
              <a:ext uri="{FF2B5EF4-FFF2-40B4-BE49-F238E27FC236}">
                <a16:creationId xmlns:a16="http://schemas.microsoft.com/office/drawing/2014/main" id="{85409CC1-83C3-4315-BDFB-232FCD6C8674}"/>
              </a:ext>
            </a:extLst>
          </p:cNvPr>
          <p:cNvSpPr txBox="1"/>
          <p:nvPr/>
        </p:nvSpPr>
        <p:spPr>
          <a:xfrm>
            <a:off x="10504082" y="4263444"/>
            <a:ext cx="188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zh-CN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椭圆 22">
            <a:extLst>
              <a:ext uri="{FF2B5EF4-FFF2-40B4-BE49-F238E27FC236}">
                <a16:creationId xmlns:a16="http://schemas.microsoft.com/office/drawing/2014/main" id="{65EC648F-FA41-4BEB-9008-7616FEF32D39}"/>
              </a:ext>
            </a:extLst>
          </p:cNvPr>
          <p:cNvSpPr/>
          <p:nvPr/>
        </p:nvSpPr>
        <p:spPr>
          <a:xfrm>
            <a:off x="10839693" y="2751199"/>
            <a:ext cx="1210236" cy="12102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422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zh-HK" altLang="en-US" sz="422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B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3E2F77F3-4492-46A9-8B9F-B0396AF5F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36" name="矩形 35"/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23"/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+mn-lt"/>
              </a:rPr>
              <a:t>선정 배경</a:t>
            </a:r>
            <a:endParaRPr lang="en-GB" altLang="zh-CN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+mn-lt"/>
            </a:endParaRPr>
          </a:p>
        </p:txBody>
      </p:sp>
      <p:pic>
        <p:nvPicPr>
          <p:cNvPr id="19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850EAB9-85CB-47FA-BC5B-4F09F7D3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50D9D0-02B0-4F3F-8572-716D08D5A31D}"/>
              </a:ext>
            </a:extLst>
          </p:cNvPr>
          <p:cNvSpPr txBox="1"/>
          <p:nvPr/>
        </p:nvSpPr>
        <p:spPr>
          <a:xfrm>
            <a:off x="5668590" y="3262382"/>
            <a:ext cx="1521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(</a:t>
            </a:r>
            <a:r>
              <a:rPr lang="ko-KR" altLang="en-US" sz="4000" dirty="0"/>
              <a:t>영상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5735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01" y="1795507"/>
            <a:ext cx="12855751" cy="5436499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0021" y="1795506"/>
            <a:ext cx="2581039" cy="3560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rgbClr val="BE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38857" y="1795506"/>
            <a:ext cx="2581039" cy="3560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07693" y="1795506"/>
            <a:ext cx="2581039" cy="35600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rgbClr val="BE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7115" y="4305435"/>
            <a:ext cx="2166849" cy="737959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중요 메일에 대한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빠른 회신 불가</a:t>
            </a:r>
            <a:endParaRPr lang="en-GB" altLang="zh-CN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014786" y="4286227"/>
            <a:ext cx="2166849" cy="737959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예상치 못한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대기시간</a:t>
            </a:r>
            <a:endParaRPr lang="en-GB" altLang="zh-CN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45947" y="4305435"/>
            <a:ext cx="2166849" cy="405560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재실 여부 직접 확인</a:t>
            </a:r>
            <a:endParaRPr lang="en-GB" altLang="zh-CN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70021" y="5648526"/>
            <a:ext cx="9918711" cy="1290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4000" spc="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AS-IS</a:t>
            </a:r>
            <a:endParaRPr lang="en-GB" sz="4000" spc="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36" name="矩形 35"/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23"/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+mn-lt"/>
              </a:rPr>
              <a:t>선정 배경</a:t>
            </a:r>
            <a:endParaRPr lang="en-GB" altLang="zh-CN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+mn-lt"/>
            </a:endParaRPr>
          </a:p>
        </p:txBody>
      </p:sp>
      <p:pic>
        <p:nvPicPr>
          <p:cNvPr id="19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850EAB9-85CB-47FA-BC5B-4F09F7D3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A0B36C-E357-4E9F-8842-FD1812192D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81" y="2334180"/>
            <a:ext cx="1629496" cy="16294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5F729-A7E7-4145-B3E9-E118097637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23" y="2382976"/>
            <a:ext cx="1629496" cy="16294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873232-5777-47FE-BB68-0A8017365B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1" y="2383572"/>
            <a:ext cx="1629496" cy="162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01" y="1795507"/>
            <a:ext cx="12855751" cy="5436499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0021" y="1795506"/>
            <a:ext cx="2581039" cy="3560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rgbClr val="BE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38857" y="1795506"/>
            <a:ext cx="2581039" cy="3560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07693" y="1795506"/>
            <a:ext cx="2581039" cy="35600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rgbClr val="BE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7115" y="4305435"/>
            <a:ext cx="2166849" cy="737959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중요 메일에 대한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빠른 회신 불가</a:t>
            </a:r>
            <a:endParaRPr lang="en-GB" altLang="zh-CN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014786" y="4286227"/>
            <a:ext cx="2166849" cy="737959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예상치 못한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대기시간</a:t>
            </a:r>
            <a:endParaRPr lang="en-GB" altLang="zh-CN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45947" y="4305435"/>
            <a:ext cx="2166849" cy="405560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재실 여부 직접 확인</a:t>
            </a:r>
            <a:endParaRPr lang="en-GB" altLang="zh-CN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70021" y="5648526"/>
            <a:ext cx="9918711" cy="1290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4000" spc="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AS-IS</a:t>
            </a:r>
            <a:endParaRPr lang="en-GB" sz="4000" spc="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36" name="矩形 35"/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23"/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+mn-lt"/>
              </a:rPr>
              <a:t>선정 배경</a:t>
            </a:r>
            <a:endParaRPr lang="en-GB" altLang="zh-CN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+mn-lt"/>
            </a:endParaRPr>
          </a:p>
        </p:txBody>
      </p:sp>
      <p:pic>
        <p:nvPicPr>
          <p:cNvPr id="19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850EAB9-85CB-47FA-BC5B-4F09F7D3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A0B36C-E357-4E9F-8842-FD1812192D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81" y="2334180"/>
            <a:ext cx="1629496" cy="16294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5F729-A7E7-4145-B3E9-E118097637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23" y="2382976"/>
            <a:ext cx="1629496" cy="16294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873232-5777-47FE-BB68-0A8017365B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1" y="2383572"/>
            <a:ext cx="1629496" cy="162949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E0D63B-B6F4-4B12-A715-27B90EA8E0C9}"/>
              </a:ext>
            </a:extLst>
          </p:cNvPr>
          <p:cNvSpPr/>
          <p:nvPr/>
        </p:nvSpPr>
        <p:spPr>
          <a:xfrm>
            <a:off x="-915441" y="-311805"/>
            <a:ext cx="14257584" cy="8550962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9FE4B29B-BAC4-449F-AE3A-B9BDB85D6585}"/>
              </a:ext>
            </a:extLst>
          </p:cNvPr>
          <p:cNvSpPr/>
          <p:nvPr/>
        </p:nvSpPr>
        <p:spPr>
          <a:xfrm>
            <a:off x="-1275481" y="-943761"/>
            <a:ext cx="15553728" cy="9266253"/>
          </a:xfrm>
          <a:prstGeom prst="mathMultiply">
            <a:avLst>
              <a:gd name="adj1" fmla="val 620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3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01" y="1795507"/>
            <a:ext cx="12855751" cy="5436499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0021" y="1795506"/>
            <a:ext cx="2581039" cy="3560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rgbClr val="BE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38857" y="1795506"/>
            <a:ext cx="2581039" cy="3560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807693" y="1795506"/>
            <a:ext cx="2581039" cy="35600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solidFill>
                <a:srgbClr val="BE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7115" y="4065954"/>
            <a:ext cx="2166849" cy="107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중요 메일을</a:t>
            </a:r>
            <a:endParaRPr lang="en-GB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GB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알림을 통해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실시간 확인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807693" y="4411164"/>
            <a:ext cx="2581039" cy="40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사용 여부 실시간 확인</a:t>
            </a:r>
            <a:endParaRPr lang="en-GB" altLang="zh-CN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203580" y="4230961"/>
            <a:ext cx="2451581" cy="73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재실 여부 실시간 확인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자동 전등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Arial" panose="020B0604020202020204" pitchFamily="34" charset="0"/>
              </a:rPr>
              <a:t>turn/off</a:t>
            </a:r>
            <a:endParaRPr lang="en-GB" altLang="zh-CN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70021" y="5648526"/>
            <a:ext cx="9918711" cy="1290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4000" spc="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TO-BE</a:t>
            </a:r>
            <a:endParaRPr lang="en-GB" sz="4000" spc="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36" name="矩形 35"/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850EAB9-85CB-47FA-BC5B-4F09F7D3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A0B36C-E357-4E9F-8842-FD1812192D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81" y="2334180"/>
            <a:ext cx="1629496" cy="16294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5F729-A7E7-4145-B3E9-E118097637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23" y="2382976"/>
            <a:ext cx="1629496" cy="16294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873232-5777-47FE-BB68-0A8017365B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91" y="2383572"/>
            <a:ext cx="1629496" cy="1629496"/>
          </a:xfrm>
          <a:prstGeom prst="rect">
            <a:avLst/>
          </a:prstGeom>
        </p:spPr>
      </p:pic>
      <p:sp>
        <p:nvSpPr>
          <p:cNvPr id="20" name="TextBox 23">
            <a:extLst>
              <a:ext uri="{FF2B5EF4-FFF2-40B4-BE49-F238E27FC236}">
                <a16:creationId xmlns:a16="http://schemas.microsoft.com/office/drawing/2014/main" id="{E4D72FBE-1812-4504-BEEF-87D2C34398C9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+mn-lt"/>
              </a:rPr>
              <a:t>선정 배경</a:t>
            </a:r>
            <a:endParaRPr lang="en-GB" altLang="zh-CN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11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34">
            <a:extLst>
              <a:ext uri="{FF2B5EF4-FFF2-40B4-BE49-F238E27FC236}">
                <a16:creationId xmlns:a16="http://schemas.microsoft.com/office/drawing/2014/main" id="{EC0BDC40-0014-481B-8E65-E50D02BB6698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64" name="矩形 35">
              <a:extLst>
                <a:ext uri="{FF2B5EF4-FFF2-40B4-BE49-F238E27FC236}">
                  <a16:creationId xmlns:a16="http://schemas.microsoft.com/office/drawing/2014/main" id="{73FC5D3D-3407-4653-980B-F6A8AC8FCEF4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38">
              <a:extLst>
                <a:ext uri="{FF2B5EF4-FFF2-40B4-BE49-F238E27FC236}">
                  <a16:creationId xmlns:a16="http://schemas.microsoft.com/office/drawing/2014/main" id="{027C6F55-9F37-4FF1-BC55-9CA593BC1ADD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39">
            <a:extLst>
              <a:ext uri="{FF2B5EF4-FFF2-40B4-BE49-F238E27FC236}">
                <a16:creationId xmlns:a16="http://schemas.microsoft.com/office/drawing/2014/main" id="{125D71E0-1A5D-4490-87A5-2A955CA9B09C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0CC47478-439C-4FE2-8FD0-2DA41A78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3">
            <a:extLst>
              <a:ext uri="{FF2B5EF4-FFF2-40B4-BE49-F238E27FC236}">
                <a16:creationId xmlns:a16="http://schemas.microsoft.com/office/drawing/2014/main" id="{8144EC2D-2DEC-4F05-AB98-25F491B9CEBF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+mn-lt"/>
              </a:rPr>
              <a:t>기획 구체화</a:t>
            </a:r>
            <a:endParaRPr lang="en-GB" altLang="zh-CN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+mn-l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872A08D-3AFC-4D81-80B0-D5EED030E7BD}"/>
              </a:ext>
            </a:extLst>
          </p:cNvPr>
          <p:cNvGrpSpPr/>
          <p:nvPr/>
        </p:nvGrpSpPr>
        <p:grpSpPr>
          <a:xfrm>
            <a:off x="4273006" y="562505"/>
            <a:ext cx="8313436" cy="2759084"/>
            <a:chOff x="3732562" y="657727"/>
            <a:chExt cx="8313436" cy="275908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43B53F5-2D03-47E3-B662-3D75D247C533}"/>
                </a:ext>
              </a:extLst>
            </p:cNvPr>
            <p:cNvSpPr/>
            <p:nvPr/>
          </p:nvSpPr>
          <p:spPr>
            <a:xfrm>
              <a:off x="3732562" y="657727"/>
              <a:ext cx="8313436" cy="275908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7E1B69F-E861-462B-9232-892C9FD2548C}"/>
                </a:ext>
              </a:extLst>
            </p:cNvPr>
            <p:cNvSpPr/>
            <p:nvPr/>
          </p:nvSpPr>
          <p:spPr>
            <a:xfrm>
              <a:off x="4053387" y="876591"/>
              <a:ext cx="3632134" cy="231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키워드 추가 화면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CE5B4DB-2E15-43D1-BAB3-7B525EFDBF12}"/>
                </a:ext>
              </a:extLst>
            </p:cNvPr>
            <p:cNvSpPr/>
            <p:nvPr/>
          </p:nvSpPr>
          <p:spPr>
            <a:xfrm>
              <a:off x="8128701" y="876591"/>
              <a:ext cx="3599796" cy="231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메일 작성 화면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DC9DAA-6712-4273-A689-0A0318731A56}"/>
              </a:ext>
            </a:extLst>
          </p:cNvPr>
          <p:cNvGrpSpPr/>
          <p:nvPr/>
        </p:nvGrpSpPr>
        <p:grpSpPr>
          <a:xfrm>
            <a:off x="4273006" y="3907703"/>
            <a:ext cx="8313435" cy="2734326"/>
            <a:chOff x="3732562" y="3976941"/>
            <a:chExt cx="8313435" cy="273432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263595C-4CFB-4F0E-8D46-CC6B53B7E96F}"/>
                </a:ext>
              </a:extLst>
            </p:cNvPr>
            <p:cNvSpPr/>
            <p:nvPr/>
          </p:nvSpPr>
          <p:spPr>
            <a:xfrm>
              <a:off x="3732562" y="3976941"/>
              <a:ext cx="8313435" cy="273432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FEFC345-ABAC-4CFB-964D-7C67FD9A6599}"/>
                </a:ext>
              </a:extLst>
            </p:cNvPr>
            <p:cNvSpPr/>
            <p:nvPr/>
          </p:nvSpPr>
          <p:spPr>
            <a:xfrm>
              <a:off x="4055684" y="4210860"/>
              <a:ext cx="3632134" cy="231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키워드 푸시 알림 화면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D4A7835-3A72-4341-98E0-1B24A086A46D}"/>
                </a:ext>
              </a:extLst>
            </p:cNvPr>
            <p:cNvSpPr/>
            <p:nvPr/>
          </p:nvSpPr>
          <p:spPr>
            <a:xfrm>
              <a:off x="8215696" y="4210860"/>
              <a:ext cx="3512801" cy="2312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메일 상세내용 화면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1D5FF4-8D6E-4593-B5A4-A12D095F7803}"/>
              </a:ext>
            </a:extLst>
          </p:cNvPr>
          <p:cNvGrpSpPr/>
          <p:nvPr/>
        </p:nvGrpSpPr>
        <p:grpSpPr>
          <a:xfrm>
            <a:off x="382583" y="562505"/>
            <a:ext cx="1975331" cy="6570077"/>
            <a:chOff x="888598" y="630144"/>
            <a:chExt cx="1975331" cy="6570077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A21A5FA7-BE22-44D7-8921-3B187F29ED4F}"/>
                </a:ext>
              </a:extLst>
            </p:cNvPr>
            <p:cNvCxnSpPr>
              <a:cxnSpLocks/>
            </p:cNvCxnSpPr>
            <p:nvPr/>
          </p:nvCxnSpPr>
          <p:spPr>
            <a:xfrm>
              <a:off x="1852457" y="1274467"/>
              <a:ext cx="0" cy="5925754"/>
            </a:xfrm>
            <a:prstGeom prst="straightConnector1">
              <a:avLst/>
            </a:prstGeom>
            <a:ln w="381000">
              <a:solidFill>
                <a:schemeClr val="bg1">
                  <a:lumMod val="75000"/>
                  <a:alpha val="42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7518227-5C84-49B0-857B-79B60F04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202" y="932786"/>
              <a:ext cx="1188509" cy="118850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B921D19-277D-494D-B368-2141D0EC1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335" y="4843075"/>
              <a:ext cx="1052335" cy="105233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067869-9D4B-4B91-A3EB-95EC8FD2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279" y="2955890"/>
              <a:ext cx="1006445" cy="1006445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71B9BEC-455F-42F7-A13A-C87152177414}"/>
                </a:ext>
              </a:extLst>
            </p:cNvPr>
            <p:cNvSpPr/>
            <p:nvPr/>
          </p:nvSpPr>
          <p:spPr>
            <a:xfrm>
              <a:off x="936211" y="630144"/>
              <a:ext cx="1927718" cy="1837672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43EA5BB-2EF1-4A2F-B32E-21B5FB2EA307}"/>
                </a:ext>
              </a:extLst>
            </p:cNvPr>
            <p:cNvSpPr/>
            <p:nvPr/>
          </p:nvSpPr>
          <p:spPr>
            <a:xfrm>
              <a:off x="888598" y="2540276"/>
              <a:ext cx="1927718" cy="1837673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BB5CED5-F909-468F-86CB-0118C3B9BC46}"/>
                </a:ext>
              </a:extLst>
            </p:cNvPr>
            <p:cNvSpPr/>
            <p:nvPr/>
          </p:nvSpPr>
          <p:spPr>
            <a:xfrm>
              <a:off x="920690" y="4450409"/>
              <a:ext cx="1895626" cy="1837673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F906040-3839-4787-ACDE-F70C5EE726B6}"/>
              </a:ext>
            </a:extLst>
          </p:cNvPr>
          <p:cNvSpPr txBox="1"/>
          <p:nvPr/>
        </p:nvSpPr>
        <p:spPr>
          <a:xfrm>
            <a:off x="7055462" y="6714027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 도착 시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수신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 발생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EA45F-4CA9-466E-B48B-EF92A0E8031C}"/>
              </a:ext>
            </a:extLst>
          </p:cNvPr>
          <p:cNvSpPr txBox="1"/>
          <p:nvPr/>
        </p:nvSpPr>
        <p:spPr>
          <a:xfrm>
            <a:off x="7211755" y="343302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메일 수신 전 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설정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0CD4D10-D618-4E2D-9122-7D95D29E773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310301" y="3433026"/>
            <a:ext cx="23803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E511A7-00EA-4926-8DB4-373080588E23}"/>
              </a:ext>
            </a:extLst>
          </p:cNvPr>
          <p:cNvSpPr/>
          <p:nvPr/>
        </p:nvSpPr>
        <p:spPr>
          <a:xfrm>
            <a:off x="2548332" y="3161322"/>
            <a:ext cx="1329013" cy="5434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확인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B30BF7A-E90E-4657-A7E3-5D4BD5D44EF7}"/>
              </a:ext>
            </a:extLst>
          </p:cNvPr>
          <p:cNvSpPr/>
          <p:nvPr/>
        </p:nvSpPr>
        <p:spPr>
          <a:xfrm>
            <a:off x="2543859" y="5003162"/>
            <a:ext cx="1329013" cy="5434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알림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도착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87FD7-B9D3-46FC-9D30-815CC7A70214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 flipH="1">
            <a:off x="3208366" y="3704730"/>
            <a:ext cx="4473" cy="129843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90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24C6C43-EEE3-41BE-B491-AAF582EE0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12" y="1138594"/>
            <a:ext cx="1044933" cy="1062764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D047FBB-1A0A-4768-B055-2F5E9F415483}"/>
              </a:ext>
            </a:extLst>
          </p:cNvPr>
          <p:cNvSpPr/>
          <p:nvPr/>
        </p:nvSpPr>
        <p:spPr>
          <a:xfrm>
            <a:off x="1152738" y="3416430"/>
            <a:ext cx="10893261" cy="82306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组合 34">
            <a:extLst>
              <a:ext uri="{FF2B5EF4-FFF2-40B4-BE49-F238E27FC236}">
                <a16:creationId xmlns:a16="http://schemas.microsoft.com/office/drawing/2014/main" id="{EC0BDC40-0014-481B-8E65-E50D02BB6698}"/>
              </a:ext>
            </a:extLst>
          </p:cNvPr>
          <p:cNvGrpSpPr/>
          <p:nvPr/>
        </p:nvGrpSpPr>
        <p:grpSpPr>
          <a:xfrm>
            <a:off x="0" y="0"/>
            <a:ext cx="12858751" cy="87933"/>
            <a:chOff x="0" y="0"/>
            <a:chExt cx="12858751" cy="87933"/>
          </a:xfrm>
        </p:grpSpPr>
        <p:sp>
          <p:nvSpPr>
            <p:cNvPr id="64" name="矩形 35">
              <a:extLst>
                <a:ext uri="{FF2B5EF4-FFF2-40B4-BE49-F238E27FC236}">
                  <a16:creationId xmlns:a16="http://schemas.microsoft.com/office/drawing/2014/main" id="{73FC5D3D-3407-4653-980B-F6A8AC8FCEF4}"/>
                </a:ext>
              </a:extLst>
            </p:cNvPr>
            <p:cNvSpPr/>
            <p:nvPr/>
          </p:nvSpPr>
          <p:spPr>
            <a:xfrm>
              <a:off x="0" y="0"/>
              <a:ext cx="12858750" cy="87933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38">
              <a:extLst>
                <a:ext uri="{FF2B5EF4-FFF2-40B4-BE49-F238E27FC236}">
                  <a16:creationId xmlns:a16="http://schemas.microsoft.com/office/drawing/2014/main" id="{027C6F55-9F37-4FF1-BC55-9CA593BC1ADD}"/>
                </a:ext>
              </a:extLst>
            </p:cNvPr>
            <p:cNvSpPr/>
            <p:nvPr/>
          </p:nvSpPr>
          <p:spPr>
            <a:xfrm>
              <a:off x="10461823" y="0"/>
              <a:ext cx="2396928" cy="87933"/>
            </a:xfrm>
            <a:prstGeom prst="rect">
              <a:avLst/>
            </a:prstGeom>
            <a:solidFill>
              <a:srgbClr val="B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矩形 39">
            <a:extLst>
              <a:ext uri="{FF2B5EF4-FFF2-40B4-BE49-F238E27FC236}">
                <a16:creationId xmlns:a16="http://schemas.microsoft.com/office/drawing/2014/main" id="{125D71E0-1A5D-4490-87A5-2A955CA9B09C}"/>
              </a:ext>
            </a:extLst>
          </p:cNvPr>
          <p:cNvSpPr/>
          <p:nvPr/>
        </p:nvSpPr>
        <p:spPr>
          <a:xfrm>
            <a:off x="0" y="87932"/>
            <a:ext cx="308695" cy="432767"/>
          </a:xfrm>
          <a:prstGeom prst="rect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0CC47478-439C-4FE2-8FD0-2DA41A78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3">
            <a:extLst>
              <a:ext uri="{FF2B5EF4-FFF2-40B4-BE49-F238E27FC236}">
                <a16:creationId xmlns:a16="http://schemas.microsoft.com/office/drawing/2014/main" id="{8144EC2D-2DEC-4F05-AB98-25F491B9CEBF}"/>
              </a:ext>
            </a:extLst>
          </p:cNvPr>
          <p:cNvSpPr txBox="1"/>
          <p:nvPr/>
        </p:nvSpPr>
        <p:spPr>
          <a:xfrm>
            <a:off x="308695" y="43966"/>
            <a:ext cx="3240360" cy="47320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ea"/>
                <a:sym typeface="+mn-lt"/>
              </a:rPr>
              <a:t>기획 구체화</a:t>
            </a:r>
            <a:endParaRPr lang="en-GB" altLang="zh-CN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n-ea"/>
              <a:sym typeface="+mn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A31381-83D1-45A7-B168-6BC06C60AB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83" y="1506355"/>
            <a:ext cx="1486441" cy="1488862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9FB61724-ADFF-46FA-990E-A1C1D92658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7"/>
          <a:stretch/>
        </p:blipFill>
        <p:spPr>
          <a:xfrm flipH="1">
            <a:off x="1423622" y="4817045"/>
            <a:ext cx="1488460" cy="1369377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B8EE75F-B01E-47A4-81F8-B55CF6621EB6}"/>
              </a:ext>
            </a:extLst>
          </p:cNvPr>
          <p:cNvGrpSpPr/>
          <p:nvPr/>
        </p:nvGrpSpPr>
        <p:grpSpPr>
          <a:xfrm>
            <a:off x="9249833" y="622006"/>
            <a:ext cx="1972184" cy="2809485"/>
            <a:chOff x="9309689" y="849795"/>
            <a:chExt cx="1972184" cy="2809485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433C531-1AD9-4094-99B0-EA94ECC8916A}"/>
                </a:ext>
              </a:extLst>
            </p:cNvPr>
            <p:cNvGrpSpPr/>
            <p:nvPr/>
          </p:nvGrpSpPr>
          <p:grpSpPr>
            <a:xfrm>
              <a:off x="9362769" y="1145115"/>
              <a:ext cx="1919104" cy="2077891"/>
              <a:chOff x="8141712" y="1814949"/>
              <a:chExt cx="1432491" cy="1522097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C37D498-37E6-418F-A323-D81D4F7B18DA}"/>
                  </a:ext>
                </a:extLst>
              </p:cNvPr>
              <p:cNvSpPr/>
              <p:nvPr/>
            </p:nvSpPr>
            <p:spPr>
              <a:xfrm>
                <a:off x="8141712" y="1977032"/>
                <a:ext cx="1308872" cy="1308209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B09DB02-1A23-4387-B168-82D220EB294C}"/>
                  </a:ext>
                </a:extLst>
              </p:cNvPr>
              <p:cNvSpPr/>
              <p:nvPr/>
            </p:nvSpPr>
            <p:spPr>
              <a:xfrm>
                <a:off x="8796148" y="1814949"/>
                <a:ext cx="778055" cy="15220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A10C74E-D0F9-499C-846C-4BD57F544948}"/>
                </a:ext>
              </a:extLst>
            </p:cNvPr>
            <p:cNvSpPr/>
            <p:nvPr/>
          </p:nvSpPr>
          <p:spPr>
            <a:xfrm>
              <a:off x="9905601" y="2412636"/>
              <a:ext cx="1259282" cy="12466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8AE03E0-DBB9-47F7-821F-E9E8C8B4519B}"/>
                </a:ext>
              </a:extLst>
            </p:cNvPr>
            <p:cNvSpPr/>
            <p:nvPr/>
          </p:nvSpPr>
          <p:spPr>
            <a:xfrm>
              <a:off x="9905601" y="849795"/>
              <a:ext cx="1259282" cy="12099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8845599-6D0A-4A72-9A4B-28600B1B2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5143" y="1091676"/>
              <a:ext cx="940195" cy="72306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B3BA42B-23C4-4F50-AA99-C3AE92F12EFE}"/>
                </a:ext>
              </a:extLst>
            </p:cNvPr>
            <p:cNvGrpSpPr/>
            <p:nvPr/>
          </p:nvGrpSpPr>
          <p:grpSpPr>
            <a:xfrm rot="16200000">
              <a:off x="10158651" y="2538857"/>
              <a:ext cx="753179" cy="940195"/>
              <a:chOff x="8988711" y="2303429"/>
              <a:chExt cx="1126325" cy="1478266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3380DB7F-9B25-4A1A-9F48-BC5794917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818066" y="2484726"/>
                <a:ext cx="1478265" cy="1115672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AEE2F04-CC3D-4E48-9010-9EC5964C4959}"/>
                  </a:ext>
                </a:extLst>
              </p:cNvPr>
              <p:cNvSpPr/>
              <p:nvPr/>
            </p:nvSpPr>
            <p:spPr>
              <a:xfrm>
                <a:off x="8988711" y="2303429"/>
                <a:ext cx="1126325" cy="1478266"/>
              </a:xfrm>
              <a:prstGeom prst="rect">
                <a:avLst/>
              </a:prstGeom>
              <a:solidFill>
                <a:schemeClr val="dk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49C6329-0AEF-4663-B513-6206175140A1}"/>
                </a:ext>
              </a:extLst>
            </p:cNvPr>
            <p:cNvSpPr/>
            <p:nvPr/>
          </p:nvSpPr>
          <p:spPr>
            <a:xfrm flipH="1">
              <a:off x="9309689" y="2235296"/>
              <a:ext cx="144019" cy="1612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9330AA34-403D-47BA-8F77-13670092FF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79" y="5017205"/>
            <a:ext cx="813183" cy="10398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07CC5A3-127E-4238-A5F2-320DCCEA14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38" y="1696841"/>
            <a:ext cx="749650" cy="74965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DE4B2C-1AAD-469B-9849-E1AF96D8205D}"/>
              </a:ext>
            </a:extLst>
          </p:cNvPr>
          <p:cNvGrpSpPr/>
          <p:nvPr/>
        </p:nvGrpSpPr>
        <p:grpSpPr>
          <a:xfrm>
            <a:off x="9229686" y="4311202"/>
            <a:ext cx="2005515" cy="2723301"/>
            <a:chOff x="9229686" y="4184874"/>
            <a:chExt cx="2005515" cy="2723301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5CEEF86-46D0-4A95-9BAC-5C05E7FFE0F4}"/>
                </a:ext>
              </a:extLst>
            </p:cNvPr>
            <p:cNvGrpSpPr/>
            <p:nvPr/>
          </p:nvGrpSpPr>
          <p:grpSpPr>
            <a:xfrm>
              <a:off x="9289318" y="4184874"/>
              <a:ext cx="1945883" cy="2723301"/>
              <a:chOff x="8696079" y="3990150"/>
              <a:chExt cx="1432491" cy="2058004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64D3CF2-4C4A-471F-A2F9-865D4415252E}"/>
                  </a:ext>
                </a:extLst>
              </p:cNvPr>
              <p:cNvGrpSpPr/>
              <p:nvPr/>
            </p:nvGrpSpPr>
            <p:grpSpPr>
              <a:xfrm>
                <a:off x="8696079" y="4206478"/>
                <a:ext cx="1432491" cy="1522097"/>
                <a:chOff x="8141712" y="1814949"/>
                <a:chExt cx="1432491" cy="1522097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8E5B24C-4362-48C3-AA8F-08C2A413E114}"/>
                    </a:ext>
                  </a:extLst>
                </p:cNvPr>
                <p:cNvSpPr/>
                <p:nvPr/>
              </p:nvSpPr>
              <p:spPr>
                <a:xfrm>
                  <a:off x="8141712" y="1977032"/>
                  <a:ext cx="1308872" cy="1308209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59AC3C87-1878-483A-9BF2-813F466E334D}"/>
                    </a:ext>
                  </a:extLst>
                </p:cNvPr>
                <p:cNvSpPr/>
                <p:nvPr/>
              </p:nvSpPr>
              <p:spPr>
                <a:xfrm>
                  <a:off x="8796148" y="1814949"/>
                  <a:ext cx="778055" cy="15220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7C8541D0-6A23-4513-B880-772A8C8955BB}"/>
                  </a:ext>
                </a:extLst>
              </p:cNvPr>
              <p:cNvGrpSpPr/>
              <p:nvPr/>
            </p:nvGrpSpPr>
            <p:grpSpPr>
              <a:xfrm>
                <a:off x="9101269" y="5134962"/>
                <a:ext cx="939975" cy="913192"/>
                <a:chOff x="10387212" y="3273350"/>
                <a:chExt cx="1263396" cy="1266621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33C2067D-203F-4A84-AF0E-C3F2FD8FB8F6}"/>
                    </a:ext>
                  </a:extLst>
                </p:cNvPr>
                <p:cNvSpPr/>
                <p:nvPr/>
              </p:nvSpPr>
              <p:spPr>
                <a:xfrm>
                  <a:off x="10387212" y="3273350"/>
                  <a:ext cx="1263396" cy="1266621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3233CD8C-CADC-4F44-853E-A37DDCC916AD}"/>
                    </a:ext>
                  </a:extLst>
                </p:cNvPr>
                <p:cNvGrpSpPr/>
                <p:nvPr/>
              </p:nvGrpSpPr>
              <p:grpSpPr>
                <a:xfrm>
                  <a:off x="10461823" y="3583866"/>
                  <a:ext cx="1045763" cy="628005"/>
                  <a:chOff x="10777436" y="5079368"/>
                  <a:chExt cx="1181100" cy="762000"/>
                </a:xfrm>
              </p:grpSpPr>
              <p:pic>
                <p:nvPicPr>
                  <p:cNvPr id="28" name="그림 27">
                    <a:extLst>
                      <a:ext uri="{FF2B5EF4-FFF2-40B4-BE49-F238E27FC236}">
                        <a16:creationId xmlns:a16="http://schemas.microsoft.com/office/drawing/2014/main" id="{D527FE18-CA48-4954-B30F-1B09E5F630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77436" y="5079368"/>
                    <a:ext cx="1181100" cy="762000"/>
                  </a:xfrm>
                  <a:prstGeom prst="rect">
                    <a:avLst/>
                  </a:prstGeom>
                </p:spPr>
              </p:pic>
              <p:pic>
                <p:nvPicPr>
                  <p:cNvPr id="54" name="그림 53">
                    <a:extLst>
                      <a:ext uri="{FF2B5EF4-FFF2-40B4-BE49-F238E27FC236}">
                        <a16:creationId xmlns:a16="http://schemas.microsoft.com/office/drawing/2014/main" id="{9FFC9484-46E4-46BF-8883-ECF038E88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401" t="53770" r="68213" b="6926"/>
                  <a:stretch/>
                </p:blipFill>
                <p:spPr>
                  <a:xfrm>
                    <a:off x="10838376" y="5160864"/>
                    <a:ext cx="288032" cy="29950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23A203F0-7691-45F8-9612-2BA567971A7C}"/>
                  </a:ext>
                </a:extLst>
              </p:cNvPr>
              <p:cNvGrpSpPr/>
              <p:nvPr/>
            </p:nvGrpSpPr>
            <p:grpSpPr>
              <a:xfrm>
                <a:off x="9101269" y="3990150"/>
                <a:ext cx="939975" cy="886279"/>
                <a:chOff x="8777849" y="2509485"/>
                <a:chExt cx="1263396" cy="1266621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793BCAB-BE0E-4EE8-901E-8F38040D39B3}"/>
                    </a:ext>
                  </a:extLst>
                </p:cNvPr>
                <p:cNvSpPr/>
                <p:nvPr/>
              </p:nvSpPr>
              <p:spPr>
                <a:xfrm>
                  <a:off x="8777849" y="2509485"/>
                  <a:ext cx="1263396" cy="1266621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7D15B360-AF22-471F-ABEE-EF9373E50815}"/>
                    </a:ext>
                  </a:extLst>
                </p:cNvPr>
                <p:cNvGrpSpPr/>
                <p:nvPr/>
              </p:nvGrpSpPr>
              <p:grpSpPr>
                <a:xfrm>
                  <a:off x="8910331" y="2823725"/>
                  <a:ext cx="998431" cy="638140"/>
                  <a:chOff x="10777436" y="4015431"/>
                  <a:chExt cx="1181100" cy="762000"/>
                </a:xfrm>
              </p:grpSpPr>
              <p:pic>
                <p:nvPicPr>
                  <p:cNvPr id="30" name="그림 29">
                    <a:extLst>
                      <a:ext uri="{FF2B5EF4-FFF2-40B4-BE49-F238E27FC236}">
                        <a16:creationId xmlns:a16="http://schemas.microsoft.com/office/drawing/2014/main" id="{BD4BF503-5008-49CE-9A2E-636A19C50F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777436" y="4015431"/>
                    <a:ext cx="1181100" cy="762000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id="{7F6A7FFD-4AA0-4664-8D49-61528C8DE9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65" t="33014" r="65700" b="38635"/>
                  <a:stretch/>
                </p:blipFill>
                <p:spPr>
                  <a:xfrm>
                    <a:off x="10851099" y="4083631"/>
                    <a:ext cx="264191" cy="18703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C49F41A-2062-4924-B616-2C8388BB7B18}"/>
                </a:ext>
              </a:extLst>
            </p:cNvPr>
            <p:cNvSpPr/>
            <p:nvPr/>
          </p:nvSpPr>
          <p:spPr>
            <a:xfrm flipH="1">
              <a:off x="9229686" y="5489917"/>
              <a:ext cx="144019" cy="1612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타원 76">
            <a:extLst>
              <a:ext uri="{FF2B5EF4-FFF2-40B4-BE49-F238E27FC236}">
                <a16:creationId xmlns:a16="http://schemas.microsoft.com/office/drawing/2014/main" id="{DF8B41FD-F41F-4A32-B9C3-64E6464886AD}"/>
              </a:ext>
            </a:extLst>
          </p:cNvPr>
          <p:cNvSpPr/>
          <p:nvPr/>
        </p:nvSpPr>
        <p:spPr>
          <a:xfrm>
            <a:off x="1042583" y="3416430"/>
            <a:ext cx="2240239" cy="82306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화장실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회의실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46FE45-166D-4278-BAC8-500D3DF3B27C}"/>
              </a:ext>
            </a:extLst>
          </p:cNvPr>
          <p:cNvSpPr txBox="1"/>
          <p:nvPr/>
        </p:nvSpPr>
        <p:spPr>
          <a:xfrm>
            <a:off x="7317807" y="6076630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인체 감지 센서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F726B2-3421-436B-BFDB-9CB52F89EE02}"/>
              </a:ext>
            </a:extLst>
          </p:cNvPr>
          <p:cNvSpPr txBox="1"/>
          <p:nvPr/>
        </p:nvSpPr>
        <p:spPr>
          <a:xfrm>
            <a:off x="7470779" y="2555620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근접 센서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B6BBC44-A172-426E-940B-EE174B6CAF83}"/>
              </a:ext>
            </a:extLst>
          </p:cNvPr>
          <p:cNvSpPr/>
          <p:nvPr/>
        </p:nvSpPr>
        <p:spPr>
          <a:xfrm>
            <a:off x="4341144" y="3544317"/>
            <a:ext cx="1401633" cy="5711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 이동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AA7A829-1034-4128-A72A-ADC5A2C99E27}"/>
              </a:ext>
            </a:extLst>
          </p:cNvPr>
          <p:cNvSpPr/>
          <p:nvPr/>
        </p:nvSpPr>
        <p:spPr>
          <a:xfrm>
            <a:off x="7115974" y="3307301"/>
            <a:ext cx="1401633" cy="10767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감지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3402B67-0099-4B69-ABE6-E4507F03C4B6}"/>
              </a:ext>
            </a:extLst>
          </p:cNvPr>
          <p:cNvSpPr/>
          <p:nvPr/>
        </p:nvSpPr>
        <p:spPr>
          <a:xfrm>
            <a:off x="9655134" y="3377224"/>
            <a:ext cx="1753492" cy="95918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확인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EF367CF-3477-4587-B23F-0879AB502F13}"/>
              </a:ext>
            </a:extLst>
          </p:cNvPr>
          <p:cNvCxnSpPr>
            <a:cxnSpLocks/>
          </p:cNvCxnSpPr>
          <p:nvPr/>
        </p:nvCxnSpPr>
        <p:spPr>
          <a:xfrm>
            <a:off x="3134443" y="2136937"/>
            <a:ext cx="381114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>
            <a:extLst>
              <a:ext uri="{FF2B5EF4-FFF2-40B4-BE49-F238E27FC236}">
                <a16:creationId xmlns:a16="http://schemas.microsoft.com/office/drawing/2014/main" id="{D26B8AAA-5430-47BB-ADD1-4C183CDA6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24" y="4587382"/>
            <a:ext cx="1044933" cy="106276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3B8F2FB-33BD-47EC-8B3A-F907A0E2D4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09" y="4575418"/>
            <a:ext cx="1044933" cy="106276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47FCA0B-FA14-4994-94EC-8C68FC59D0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240" y="4575418"/>
            <a:ext cx="1044933" cy="106276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62A93791-C147-49B2-B565-18861696BC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760" y="4568342"/>
            <a:ext cx="1044933" cy="1062764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2043B09-CA72-4305-BA13-AD325646A2F7}"/>
              </a:ext>
            </a:extLst>
          </p:cNvPr>
          <p:cNvCxnSpPr>
            <a:cxnSpLocks/>
          </p:cNvCxnSpPr>
          <p:nvPr/>
        </p:nvCxnSpPr>
        <p:spPr>
          <a:xfrm>
            <a:off x="3052990" y="5584262"/>
            <a:ext cx="395244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6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imeì ëí ì´ë¯¸ì§ ê²ìê²°ê³¼">
            <a:extLst>
              <a:ext uri="{FF2B5EF4-FFF2-40B4-BE49-F238E27FC236}">
                <a16:creationId xmlns:a16="http://schemas.microsoft.com/office/drawing/2014/main" id="{8C79BEBD-E47C-4B43-8E3C-AF46A5051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3" b="7396"/>
          <a:stretch/>
        </p:blipFill>
        <p:spPr bwMode="auto">
          <a:xfrm>
            <a:off x="-123353" y="-272107"/>
            <a:ext cx="13062569" cy="75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6E91E7-A2C0-4A5B-A9F5-FC0F4ED1BE72}"/>
              </a:ext>
            </a:extLst>
          </p:cNvPr>
          <p:cNvSpPr/>
          <p:nvPr/>
        </p:nvSpPr>
        <p:spPr>
          <a:xfrm>
            <a:off x="-123353" y="-542149"/>
            <a:ext cx="13249472" cy="8334938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矩形 1"/>
          <p:cNvSpPr/>
          <p:nvPr/>
        </p:nvSpPr>
        <p:spPr>
          <a:xfrm>
            <a:off x="24755" y="2680222"/>
            <a:ext cx="12858750" cy="1645436"/>
          </a:xfrm>
          <a:prstGeom prst="rect">
            <a:avLst/>
          </a:prstGeom>
          <a:solidFill>
            <a:srgbClr val="E10B1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TextBox 10"/>
          <p:cNvSpPr txBox="1"/>
          <p:nvPr/>
        </p:nvSpPr>
        <p:spPr>
          <a:xfrm>
            <a:off x="5552922" y="3166201"/>
            <a:ext cx="1802416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>
              <a:buNone/>
            </a:pPr>
            <a:r>
              <a:rPr lang="ko-KR" altLang="en-US" sz="5400" spc="600" dirty="0">
                <a:ln>
                  <a:solidFill>
                    <a:schemeClr val="dk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시 연</a:t>
            </a:r>
            <a:endParaRPr lang="zh-CN" altLang="en-US" sz="5400" spc="600" dirty="0">
              <a:ln>
                <a:solidFill>
                  <a:schemeClr val="dk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2" descr="ì ì¸ê³ìì´ì¤ì¨ ë¡ê³ ì ëí ì´ë¯¸ì§ ê²ìê²°ê³¼">
            <a:extLst>
              <a:ext uri="{FF2B5EF4-FFF2-40B4-BE49-F238E27FC236}">
                <a16:creationId xmlns:a16="http://schemas.microsoft.com/office/drawing/2014/main" id="{DAA983EB-26C8-4368-B0D9-4B5DF3C8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996" y="-542149"/>
            <a:ext cx="2104107" cy="16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5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自定义设计方案">
  <a:themeElements>
    <a:clrScheme name="自定义 3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0000"/>
      </a:accent1>
      <a:accent2>
        <a:srgbClr val="535353"/>
      </a:accent2>
      <a:accent3>
        <a:srgbClr val="BE0000"/>
      </a:accent3>
      <a:accent4>
        <a:srgbClr val="535353"/>
      </a:accent4>
      <a:accent5>
        <a:srgbClr val="BE0000"/>
      </a:accent5>
      <a:accent6>
        <a:srgbClr val="535353"/>
      </a:accent6>
      <a:hlink>
        <a:srgbClr val="BE0000"/>
      </a:hlink>
      <a:folHlink>
        <a:srgbClr val="53535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1080</Words>
  <Application>Microsoft Office PowerPoint</Application>
  <PresentationFormat>사용자 지정</PresentationFormat>
  <Paragraphs>178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Arial</vt:lpstr>
      <vt:lpstr>나눔스퀘어 Bold</vt:lpstr>
      <vt:lpstr>Calibri Light</vt:lpstr>
      <vt:lpstr>나눔스퀘어 ExtraBold</vt:lpstr>
      <vt:lpstr>Arial Black</vt:lpstr>
      <vt:lpstr>나눔바른고딕</vt:lpstr>
      <vt:lpstr>Calibri</vt:lpstr>
      <vt:lpstr>Symbol</vt:lpstr>
      <vt:lpstr>나눔고딕</vt:lpstr>
      <vt:lpstr>1_自定义设计方案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科技工作汇报</dc:title>
  <dc:creator/>
  <cp:keywords>第一PPT模板网：www.1ppt.com</cp:keywords>
  <cp:lastModifiedBy/>
  <cp:revision>2</cp:revision>
  <dcterms:created xsi:type="dcterms:W3CDTF">2016-10-17T11:15:00Z</dcterms:created>
  <dcterms:modified xsi:type="dcterms:W3CDTF">2019-03-24T15:05:50Z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2052-11.1.0.7881</vt:lpwstr>
  </property>
</Properties>
</file>